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69" r:id="rId4"/>
    <p:sldId id="258" r:id="rId5"/>
    <p:sldId id="270" r:id="rId6"/>
    <p:sldId id="271" r:id="rId7"/>
    <p:sldId id="260" r:id="rId8"/>
    <p:sldId id="262" r:id="rId9"/>
    <p:sldId id="261" r:id="rId10"/>
    <p:sldId id="266" r:id="rId11"/>
    <p:sldId id="263" r:id="rId12"/>
    <p:sldId id="264" r:id="rId13"/>
    <p:sldId id="274" r:id="rId14"/>
    <p:sldId id="273" r:id="rId15"/>
    <p:sldId id="275" r:id="rId16"/>
    <p:sldId id="272" r:id="rId17"/>
  </p:sldIdLst>
  <p:sldSz cx="9144000" cy="5143500" type="screen16x9"/>
  <p:notesSz cx="6858000" cy="9144000"/>
  <p:embeddedFontLst>
    <p:embeddedFont>
      <p:font typeface="Average" panose="02000503040000020003" pitchFamily="2" charset="77"/>
      <p:regular r:id="rId19"/>
    </p:embeddedFont>
    <p:embeddedFont>
      <p:font typeface="Bebas Neue" panose="020B0606020202050201" pitchFamily="34" charset="77"/>
      <p:regular r:id="rId20"/>
    </p:embeddedFont>
    <p:embeddedFont>
      <p:font typeface="Open Sans" panose="020B0606030504020204" pitchFamily="34" charset="0"/>
      <p:regular r:id="rId21"/>
      <p:bold r:id="rId22"/>
      <p:italic r:id="rId23"/>
      <p:boldItalic r:id="rId24"/>
    </p:embeddedFont>
    <p:embeddedFont>
      <p:font typeface="Oswald" pitchFamily="2" charset="77"/>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OzGLjbDUpqW54r50ZKqCvB+OT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140" d="100"/>
          <a:sy n="140" d="100"/>
        </p:scale>
        <p:origin x="8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rmAutofit/>
          </a:bodyPr>
          <a:lstStyle>
            <a:lvl1pPr lvl="0" algn="ctr">
              <a:lnSpc>
                <a:spcPct val="70000"/>
              </a:lnSpc>
              <a:spcBef>
                <a:spcPts val="0"/>
              </a:spcBef>
              <a:spcAft>
                <a:spcPts val="0"/>
              </a:spcAft>
              <a:buClr>
                <a:srgbClr val="FFCC00"/>
              </a:buClr>
              <a:buSzPts val="7200"/>
              <a:buNone/>
              <a:defRPr sz="7200">
                <a:solidFill>
                  <a:srgbClr val="FFCC00"/>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1" name="Google Shape;11;p15"/>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 name="Google Shape;12;p1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15"/>
          <p:cNvSpPr/>
          <p:nvPr/>
        </p:nvSpPr>
        <p:spPr>
          <a:xfrm>
            <a:off x="3915750" y="2910250"/>
            <a:ext cx="1312500" cy="75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 name="Google Shape;14;p15"/>
          <p:cNvPicPr preferRelativeResize="0"/>
          <p:nvPr/>
        </p:nvPicPr>
        <p:blipFill rotWithShape="1">
          <a:blip r:embed="rId3">
            <a:alphaModFix/>
          </a:blip>
          <a:srcRect/>
          <a:stretch/>
        </p:blipFill>
        <p:spPr>
          <a:xfrm>
            <a:off x="4484375" y="4485001"/>
            <a:ext cx="480049" cy="4800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rmAutofit/>
          </a:bodyPr>
          <a:lstStyle>
            <a:lvl1pPr lvl="0" algn="ctr">
              <a:lnSpc>
                <a:spcPct val="7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1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70000"/>
              </a:lnSpc>
              <a:spcBef>
                <a:spcPts val="0"/>
              </a:spcBef>
              <a:spcAft>
                <a:spcPts val="0"/>
              </a:spcAft>
              <a:buClr>
                <a:srgbClr val="FFCC00"/>
              </a:buClr>
              <a:buSzPts val="3000"/>
              <a:buNone/>
              <a:defRPr>
                <a:solidFill>
                  <a:srgbClr val="FFCC0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70000"/>
              </a:lnSpc>
              <a:spcBef>
                <a:spcPts val="0"/>
              </a:spcBef>
              <a:spcAft>
                <a:spcPts val="0"/>
              </a:spcAft>
              <a:buClr>
                <a:srgbClr val="FFCC00"/>
              </a:buClr>
              <a:buSzPts val="3000"/>
              <a:buNone/>
              <a:defRPr>
                <a:solidFill>
                  <a:srgbClr val="FFCC0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1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70000"/>
              </a:lnSpc>
              <a:spcBef>
                <a:spcPts val="0"/>
              </a:spcBef>
              <a:spcAft>
                <a:spcPts val="0"/>
              </a:spcAft>
              <a:buClr>
                <a:srgbClr val="FFCC00"/>
              </a:buClr>
              <a:buSzPts val="2400"/>
              <a:buNone/>
              <a:defRPr sz="2400">
                <a:solidFill>
                  <a:srgbClr val="FFCC00"/>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rmAutofit/>
          </a:bodyPr>
          <a:lstStyle>
            <a:lvl1pPr lvl="0" algn="l">
              <a:lnSpc>
                <a:spcPct val="70000"/>
              </a:lnSpc>
              <a:spcBef>
                <a:spcPts val="0"/>
              </a:spcBef>
              <a:spcAft>
                <a:spcPts val="0"/>
              </a:spcAft>
              <a:buClr>
                <a:srgbClr val="FFCC00"/>
              </a:buClr>
              <a:buSzPts val="4800"/>
              <a:buNone/>
              <a:defRPr sz="4800">
                <a:solidFill>
                  <a:srgbClr val="FFCC00"/>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6" name="Google Shape;36;p2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w IMG">
  <p:cSld name="SECTION_TITLE_AND_DESCRIPTION_1">
    <p:spTree>
      <p:nvGrpSpPr>
        <p:cNvPr id="1" name="Shape 37"/>
        <p:cNvGrpSpPr/>
        <p:nvPr/>
      </p:nvGrpSpPr>
      <p:grpSpPr>
        <a:xfrm>
          <a:off x="0" y="0"/>
          <a:ext cx="0" cy="0"/>
          <a:chOff x="0" y="0"/>
          <a:chExt cx="0" cy="0"/>
        </a:xfrm>
      </p:grpSpPr>
      <p:pic>
        <p:nvPicPr>
          <p:cNvPr id="38" name="Google Shape;38;p22"/>
          <p:cNvPicPr preferRelativeResize="0"/>
          <p:nvPr/>
        </p:nvPicPr>
        <p:blipFill rotWithShape="1">
          <a:blip r:embed="rId2">
            <a:alphaModFix/>
          </a:blip>
          <a:srcRect l="25000" r="25000"/>
          <a:stretch/>
        </p:blipFill>
        <p:spPr>
          <a:xfrm>
            <a:off x="2100" y="0"/>
            <a:ext cx="4572001" cy="5143501"/>
          </a:xfrm>
          <a:prstGeom prst="rect">
            <a:avLst/>
          </a:prstGeom>
          <a:noFill/>
          <a:ln>
            <a:noFill/>
          </a:ln>
        </p:spPr>
      </p:pic>
      <p:sp>
        <p:nvSpPr>
          <p:cNvPr id="39" name="Google Shape;39;p22"/>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22"/>
          <p:cNvCxnSpPr/>
          <p:nvPr/>
        </p:nvCxnSpPr>
        <p:spPr>
          <a:xfrm>
            <a:off x="5029675" y="4495500"/>
            <a:ext cx="468300" cy="0"/>
          </a:xfrm>
          <a:prstGeom prst="straightConnector1">
            <a:avLst/>
          </a:prstGeom>
          <a:noFill/>
          <a:ln w="19050" cap="flat" cmpd="sng">
            <a:solidFill>
              <a:srgbClr val="3D3D3D"/>
            </a:solidFill>
            <a:prstDash val="solid"/>
            <a:round/>
            <a:headEnd type="none" w="sm" len="sm"/>
            <a:tailEnd type="none" w="sm" len="sm"/>
          </a:ln>
        </p:spPr>
      </p:cxnSp>
      <p:sp>
        <p:nvSpPr>
          <p:cNvPr id="41" name="Google Shape;41;p22"/>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lvl1pPr lvl="0" algn="ctr">
              <a:lnSpc>
                <a:spcPct val="7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22"/>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3" name="Google Shape;43;p2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rgbClr val="3D3D3D"/>
              </a:buClr>
              <a:buSzPts val="1800"/>
              <a:buChar char="●"/>
              <a:defRPr>
                <a:solidFill>
                  <a:srgbClr val="3D3D3D"/>
                </a:solidFill>
              </a:defRPr>
            </a:lvl1pPr>
            <a:lvl2pPr marL="914400" lvl="1" indent="-317500" algn="l">
              <a:lnSpc>
                <a:spcPct val="115000"/>
              </a:lnSpc>
              <a:spcBef>
                <a:spcPts val="0"/>
              </a:spcBef>
              <a:spcAft>
                <a:spcPts val="0"/>
              </a:spcAft>
              <a:buClr>
                <a:srgbClr val="3D3D3D"/>
              </a:buClr>
              <a:buSzPts val="1400"/>
              <a:buChar char="○"/>
              <a:defRPr>
                <a:solidFill>
                  <a:srgbClr val="3D3D3D"/>
                </a:solidFill>
              </a:defRPr>
            </a:lvl2pPr>
            <a:lvl3pPr marL="1371600" lvl="2" indent="-317500" algn="l">
              <a:lnSpc>
                <a:spcPct val="115000"/>
              </a:lnSpc>
              <a:spcBef>
                <a:spcPts val="0"/>
              </a:spcBef>
              <a:spcAft>
                <a:spcPts val="0"/>
              </a:spcAft>
              <a:buClr>
                <a:srgbClr val="3D3D3D"/>
              </a:buClr>
              <a:buSzPts val="1400"/>
              <a:buChar char="■"/>
              <a:defRPr>
                <a:solidFill>
                  <a:srgbClr val="3D3D3D"/>
                </a:solidFill>
              </a:defRPr>
            </a:lvl3pPr>
            <a:lvl4pPr marL="1828800" lvl="3" indent="-317500" algn="l">
              <a:lnSpc>
                <a:spcPct val="115000"/>
              </a:lnSpc>
              <a:spcBef>
                <a:spcPts val="0"/>
              </a:spcBef>
              <a:spcAft>
                <a:spcPts val="0"/>
              </a:spcAft>
              <a:buClr>
                <a:srgbClr val="3D3D3D"/>
              </a:buClr>
              <a:buSzPts val="1400"/>
              <a:buChar char="●"/>
              <a:defRPr>
                <a:solidFill>
                  <a:srgbClr val="3D3D3D"/>
                </a:solidFill>
              </a:defRPr>
            </a:lvl4pPr>
            <a:lvl5pPr marL="2286000" lvl="4" indent="-317500" algn="l">
              <a:lnSpc>
                <a:spcPct val="115000"/>
              </a:lnSpc>
              <a:spcBef>
                <a:spcPts val="0"/>
              </a:spcBef>
              <a:spcAft>
                <a:spcPts val="0"/>
              </a:spcAft>
              <a:buClr>
                <a:srgbClr val="3D3D3D"/>
              </a:buClr>
              <a:buSzPts val="1400"/>
              <a:buChar char="○"/>
              <a:defRPr>
                <a:solidFill>
                  <a:srgbClr val="3D3D3D"/>
                </a:solidFill>
              </a:defRPr>
            </a:lvl5pPr>
            <a:lvl6pPr marL="2743200" lvl="5" indent="-317500" algn="l">
              <a:lnSpc>
                <a:spcPct val="115000"/>
              </a:lnSpc>
              <a:spcBef>
                <a:spcPts val="0"/>
              </a:spcBef>
              <a:spcAft>
                <a:spcPts val="0"/>
              </a:spcAft>
              <a:buClr>
                <a:srgbClr val="3D3D3D"/>
              </a:buClr>
              <a:buSzPts val="1400"/>
              <a:buChar char="■"/>
              <a:defRPr>
                <a:solidFill>
                  <a:srgbClr val="3D3D3D"/>
                </a:solidFill>
              </a:defRPr>
            </a:lvl6pPr>
            <a:lvl7pPr marL="3200400" lvl="6" indent="-317500" algn="l">
              <a:lnSpc>
                <a:spcPct val="115000"/>
              </a:lnSpc>
              <a:spcBef>
                <a:spcPts val="0"/>
              </a:spcBef>
              <a:spcAft>
                <a:spcPts val="0"/>
              </a:spcAft>
              <a:buClr>
                <a:srgbClr val="3D3D3D"/>
              </a:buClr>
              <a:buSzPts val="1400"/>
              <a:buChar char="●"/>
              <a:defRPr>
                <a:solidFill>
                  <a:srgbClr val="3D3D3D"/>
                </a:solidFill>
              </a:defRPr>
            </a:lvl7pPr>
            <a:lvl8pPr marL="3657600" lvl="7" indent="-317500" algn="l">
              <a:lnSpc>
                <a:spcPct val="115000"/>
              </a:lnSpc>
              <a:spcBef>
                <a:spcPts val="0"/>
              </a:spcBef>
              <a:spcAft>
                <a:spcPts val="0"/>
              </a:spcAft>
              <a:buClr>
                <a:srgbClr val="3D3D3D"/>
              </a:buClr>
              <a:buSzPts val="1400"/>
              <a:buChar char="○"/>
              <a:defRPr>
                <a:solidFill>
                  <a:srgbClr val="3D3D3D"/>
                </a:solidFill>
              </a:defRPr>
            </a:lvl8pPr>
            <a:lvl9pPr marL="4114800" lvl="8" indent="-317500" algn="l">
              <a:lnSpc>
                <a:spcPct val="115000"/>
              </a:lnSpc>
              <a:spcBef>
                <a:spcPts val="0"/>
              </a:spcBef>
              <a:spcAft>
                <a:spcPts val="0"/>
              </a:spcAft>
              <a:buClr>
                <a:srgbClr val="3D3D3D"/>
              </a:buClr>
              <a:buSzPts val="1400"/>
              <a:buChar char="■"/>
              <a:defRPr>
                <a:solidFill>
                  <a:srgbClr val="3D3D3D"/>
                </a:solidFill>
              </a:defRPr>
            </a:lvl9pPr>
          </a:lstStyle>
          <a:p>
            <a:endParaRPr/>
          </a:p>
        </p:txBody>
      </p:sp>
      <p:sp>
        <p:nvSpPr>
          <p:cNvPr id="44" name="Google Shape;44;p2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D3D3D"/>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D3D3D"/>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D3D3D"/>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D3D3D"/>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D3D3D"/>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D3D3D"/>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D3D3D"/>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D3D3D"/>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D3D3D"/>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22"/>
          <p:cNvPicPr preferRelativeResize="0"/>
          <p:nvPr/>
        </p:nvPicPr>
        <p:blipFill rotWithShape="1">
          <a:blip r:embed="rId3">
            <a:alphaModFix/>
          </a:blip>
          <a:srcRect/>
          <a:stretch/>
        </p:blipFill>
        <p:spPr>
          <a:xfrm>
            <a:off x="1995200" y="4372199"/>
            <a:ext cx="585799" cy="5857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II">
  <p:cSld name="MAIN_POINT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rmAutofit/>
          </a:bodyPr>
          <a:lstStyle>
            <a:lvl1pPr lvl="0" algn="l">
              <a:lnSpc>
                <a:spcPct val="70000"/>
              </a:lnSpc>
              <a:spcBef>
                <a:spcPts val="0"/>
              </a:spcBef>
              <a:spcAft>
                <a:spcPts val="0"/>
              </a:spcAft>
              <a:buClr>
                <a:srgbClr val="FFFFFF"/>
              </a:buClr>
              <a:buSzPts val="4800"/>
              <a:buNone/>
              <a:defRPr sz="4800">
                <a:solidFill>
                  <a:srgbClr val="FFFFFF"/>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8" name="Google Shape;48;p2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3B8FAD"/>
        </a:solidFill>
        <a:effectLst/>
      </p:bgPr>
    </p:bg>
    <p:spTree>
      <p:nvGrpSpPr>
        <p:cNvPr id="1" name="Shape 56"/>
        <p:cNvGrpSpPr/>
        <p:nvPr/>
      </p:nvGrpSpPr>
      <p:grpSpPr>
        <a:xfrm>
          <a:off x="0" y="0"/>
          <a:ext cx="0" cy="0"/>
          <a:chOff x="0" y="0"/>
          <a:chExt cx="0" cy="0"/>
        </a:xfrm>
      </p:grpSpPr>
      <p:sp>
        <p:nvSpPr>
          <p:cNvPr id="57" name="Google Shape;57;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58" name="Google Shape;58;p2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3B8FAD"/>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7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FFFFFF"/>
              </a:buClr>
              <a:buSzPts val="1800"/>
              <a:buFont typeface="Open Sans"/>
              <a:buChar char="●"/>
              <a:defRPr sz="1800" b="0" i="0" u="none" strike="noStrike" cap="none">
                <a:solidFill>
                  <a:srgbClr val="FFFFFF"/>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9pPr>
          </a:lstStyle>
          <a:p>
            <a:endParaRPr/>
          </a:p>
        </p:txBody>
      </p:sp>
      <p:sp>
        <p:nvSpPr>
          <p:cNvPr id="8" name="Google Shape;8;p1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eeds.feedblitz.com/~/646060922/0/sethsblog/posts~Well-it-seems-great-to-m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rmAutofit/>
          </a:bodyPr>
          <a:lstStyle/>
          <a:p>
            <a:pPr marL="0" lvl="0" indent="0" algn="ctr" rtl="0">
              <a:lnSpc>
                <a:spcPct val="70000"/>
              </a:lnSpc>
              <a:spcBef>
                <a:spcPts val="0"/>
              </a:spcBef>
              <a:spcAft>
                <a:spcPts val="0"/>
              </a:spcAft>
              <a:buSzPts val="7200"/>
              <a:buNone/>
            </a:pPr>
            <a:r>
              <a:rPr lang="en"/>
              <a:t>Thriving </a:t>
            </a:r>
            <a:endParaRPr/>
          </a:p>
          <a:p>
            <a:pPr marL="0" lvl="0" indent="0" algn="ctr" rtl="0">
              <a:lnSpc>
                <a:spcPct val="70000"/>
              </a:lnSpc>
              <a:spcBef>
                <a:spcPts val="0"/>
              </a:spcBef>
              <a:spcAft>
                <a:spcPts val="0"/>
              </a:spcAft>
              <a:buSzPts val="7200"/>
              <a:buNone/>
            </a:pPr>
            <a:r>
              <a:rPr lang="en"/>
              <a:t>Congregations</a:t>
            </a:r>
            <a:endParaRPr/>
          </a:p>
        </p:txBody>
      </p:sp>
      <p:sp>
        <p:nvSpPr>
          <p:cNvPr id="70" name="Google Shape;70;p1"/>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US" sz="3600" dirty="0"/>
              <a:t>EMPATHETIC LISTENING</a:t>
            </a: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a:spLocks noGrp="1"/>
          </p:cNvSpPr>
          <p:nvPr>
            <p:ph type="body" idx="1"/>
          </p:nvPr>
        </p:nvSpPr>
        <p:spPr>
          <a:xfrm>
            <a:off x="311700" y="246888"/>
            <a:ext cx="8192220" cy="4588787"/>
          </a:xfrm>
          <a:prstGeom prst="rect">
            <a:avLst/>
          </a:prstGeom>
          <a:noFill/>
          <a:ln>
            <a:noFill/>
          </a:ln>
        </p:spPr>
        <p:txBody>
          <a:bodyPr spcFirstLastPara="1" wrap="square" lIns="91425" tIns="91425" rIns="91425" bIns="91425" anchor="ctr" anchorCtr="0">
            <a:normAutofit lnSpcReduction="10000"/>
          </a:bodyPr>
          <a:lstStyle/>
          <a:p>
            <a:pPr marL="571500" indent="-342900" fontAlgn="base">
              <a:buFont typeface="Arial" panose="020B0604020202020204" pitchFamily="34" charset="0"/>
              <a:buChar char="•"/>
            </a:pPr>
            <a:r>
              <a:rPr lang="en-US" dirty="0"/>
              <a:t>Before we can invite people into the gospel story, we need to understand their story, what matters to them, what defines them.</a:t>
            </a:r>
          </a:p>
          <a:p>
            <a:pPr marL="571500" indent="-342900" fontAlgn="base">
              <a:buFont typeface="Arial" panose="020B0604020202020204" pitchFamily="34" charset="0"/>
              <a:buChar char="•"/>
            </a:pPr>
            <a:endParaRPr lang="en-US" dirty="0"/>
          </a:p>
          <a:p>
            <a:pPr marL="571500" indent="-342900" fontAlgn="base">
              <a:buFont typeface="Arial" panose="020B0604020202020204" pitchFamily="34" charset="0"/>
              <a:buChar char="•"/>
            </a:pPr>
            <a:r>
              <a:rPr lang="en-US" dirty="0"/>
              <a:t>We are NOT listening for the issues with their morality or doctrine.  We listen for what they think about before they go to sleep at night. </a:t>
            </a:r>
          </a:p>
          <a:p>
            <a:pPr marL="571500" indent="-342900" fontAlgn="base">
              <a:buFont typeface="Arial" panose="020B0604020202020204" pitchFamily="34" charset="0"/>
              <a:buChar char="•"/>
            </a:pPr>
            <a:endParaRPr lang="en-US" dirty="0"/>
          </a:p>
          <a:p>
            <a:pPr marL="571500" indent="-342900" fontAlgn="base">
              <a:buFont typeface="Arial" panose="020B0604020202020204" pitchFamily="34" charset="0"/>
              <a:buChar char="•"/>
            </a:pPr>
            <a:r>
              <a:rPr lang="en-US" dirty="0"/>
              <a:t>Some issues are their aspirations, and some their fears.  </a:t>
            </a:r>
            <a:r>
              <a:rPr lang="en-US" b="1" dirty="0"/>
              <a:t>“Longings and losses.”</a:t>
            </a:r>
            <a:r>
              <a:rPr lang="en-US" dirty="0"/>
              <a:t>  The Western tradition describes these as “the human condition.” These are also called questions of identity, belonging and purpose. </a:t>
            </a:r>
          </a:p>
          <a:p>
            <a:pPr marL="571500" indent="-342900" fontAlgn="base">
              <a:buFont typeface="Arial" panose="020B0604020202020204" pitchFamily="34" charset="0"/>
              <a:buChar char="•"/>
            </a:pPr>
            <a:endParaRPr lang="en-US" dirty="0"/>
          </a:p>
          <a:p>
            <a:pPr marL="571500" indent="-342900" fontAlgn="base">
              <a:buFont typeface="Arial" panose="020B0604020202020204" pitchFamily="34" charset="0"/>
              <a:buChar char="•"/>
            </a:pPr>
            <a:r>
              <a:rPr lang="en-US" dirty="0"/>
              <a:t>The Gospel is God’s hopeful response to our shared story of </a:t>
            </a:r>
            <a:r>
              <a:rPr lang="en-US" i="1" dirty="0"/>
              <a:t>longings and losses, </a:t>
            </a:r>
            <a:r>
              <a:rPr lang="en-US" dirty="0"/>
              <a:t>and the gospel is what turns our </a:t>
            </a:r>
            <a:r>
              <a:rPr lang="en-US" i="1" dirty="0"/>
              <a:t>longings and losses </a:t>
            </a:r>
            <a:r>
              <a:rPr lang="en-US" dirty="0"/>
              <a:t>into a shared story of hope.  </a:t>
            </a:r>
          </a:p>
          <a:p>
            <a:pPr marL="228600" indent="0" fontAlgn="base"/>
            <a:r>
              <a:rPr lang="en-US" dirty="0"/>
              <a:t> </a:t>
            </a:r>
          </a:p>
          <a:p>
            <a:pPr marL="571500" indent="-342900" fontAlgn="base">
              <a:buFont typeface="Arial" panose="020B0604020202020204" pitchFamily="34" charset="0"/>
              <a:buChar char="•"/>
            </a:pPr>
            <a:r>
              <a:rPr lang="en-US" dirty="0"/>
              <a:t>We listen for the </a:t>
            </a:r>
            <a:r>
              <a:rPr lang="en-US" i="1" dirty="0"/>
              <a:t>longings and losses </a:t>
            </a:r>
            <a:r>
              <a:rPr lang="en-US" dirty="0"/>
              <a:t>of the people entrusted to our care.  </a:t>
            </a:r>
          </a:p>
          <a:p>
            <a:pPr marL="0" lvl="0" indent="0" algn="l" rtl="0">
              <a:lnSpc>
                <a:spcPct val="100000"/>
              </a:lnSpc>
              <a:spcBef>
                <a:spcPts val="0"/>
              </a:spcBef>
              <a:spcAft>
                <a:spcPts val="0"/>
              </a:spcAft>
              <a:buSzPts val="21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p>
            <a:pPr marL="0" lvl="0" indent="0" algn="ctr" rtl="0">
              <a:lnSpc>
                <a:spcPct val="70000"/>
              </a:lnSpc>
              <a:spcBef>
                <a:spcPts val="0"/>
              </a:spcBef>
              <a:spcAft>
                <a:spcPts val="0"/>
              </a:spcAft>
              <a:buSzPts val="4200"/>
              <a:buNone/>
            </a:pPr>
            <a:r>
              <a:rPr lang="en-US" dirty="0"/>
              <a:t>Longing and Losses Questions</a:t>
            </a:r>
            <a:endParaRPr dirty="0"/>
          </a:p>
        </p:txBody>
      </p:sp>
      <p:sp>
        <p:nvSpPr>
          <p:cNvPr id="110" name="Google Shape;110;p8"/>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rmAutofit fontScale="70000" lnSpcReduction="20000"/>
          </a:bodyPr>
          <a:lstStyle/>
          <a:p>
            <a:pPr marL="0" lvl="0" indent="0"/>
            <a:r>
              <a:rPr lang="en-US" b="1" dirty="0"/>
              <a:t>You do not need to use all of these questions to hear people well.  </a:t>
            </a:r>
          </a:p>
          <a:p>
            <a:pPr marL="0" lvl="0" indent="0"/>
            <a:r>
              <a:rPr lang="en-US" b="1" dirty="0"/>
              <a:t>3-4 questions in any group you are listening to is likely the max.  </a:t>
            </a:r>
          </a:p>
          <a:p>
            <a:pPr marL="0" lvl="0" indent="0"/>
            <a:r>
              <a:rPr lang="en-US" b="1" dirty="0"/>
              <a:t>You can use these questions or add your own.</a:t>
            </a:r>
            <a:endParaRPr dirty="0"/>
          </a:p>
        </p:txBody>
      </p:sp>
      <p:sp>
        <p:nvSpPr>
          <p:cNvPr id="111" name="Google Shape;111;p8"/>
          <p:cNvSpPr txBox="1">
            <a:spLocks noGrp="1"/>
          </p:cNvSpPr>
          <p:nvPr>
            <p:ph type="body" idx="2"/>
          </p:nvPr>
        </p:nvSpPr>
        <p:spPr>
          <a:xfrm>
            <a:off x="4939500" y="210312"/>
            <a:ext cx="3837000" cy="4544568"/>
          </a:xfrm>
          <a:prstGeom prst="rect">
            <a:avLst/>
          </a:prstGeom>
          <a:noFill/>
          <a:ln>
            <a:noFill/>
          </a:ln>
        </p:spPr>
        <p:txBody>
          <a:bodyPr spcFirstLastPara="1" wrap="square" lIns="91425" tIns="91425" rIns="91425" bIns="91425" anchor="ctr" anchorCtr="0">
            <a:normAutofit fontScale="85000" lnSpcReduction="20000"/>
          </a:bodyPr>
          <a:lstStyle/>
          <a:p>
            <a:r>
              <a:rPr lang="en-US" sz="2100" dirty="0"/>
              <a:t>What are you hoping for?</a:t>
            </a:r>
          </a:p>
          <a:p>
            <a:pPr fontAlgn="base"/>
            <a:r>
              <a:rPr lang="en-US" sz="2100" dirty="0"/>
              <a:t>What have you lost in the last year? </a:t>
            </a:r>
          </a:p>
          <a:p>
            <a:pPr fontAlgn="base"/>
            <a:r>
              <a:rPr lang="en-US" sz="2100" dirty="0"/>
              <a:t>What are you grieving?</a:t>
            </a:r>
          </a:p>
          <a:p>
            <a:pPr fontAlgn="base"/>
            <a:r>
              <a:rPr lang="en-US" sz="2100" dirty="0"/>
              <a:t>What are you celebrating?</a:t>
            </a:r>
          </a:p>
          <a:p>
            <a:pPr fontAlgn="base"/>
            <a:r>
              <a:rPr lang="en-US" sz="2100" dirty="0"/>
              <a:t>What would you love to be able to do?  </a:t>
            </a:r>
          </a:p>
          <a:p>
            <a:pPr fontAlgn="base"/>
            <a:r>
              <a:rPr lang="en-US" sz="2100" dirty="0"/>
              <a:t>What are you hoping for? </a:t>
            </a:r>
          </a:p>
          <a:p>
            <a:pPr fontAlgn="base"/>
            <a:r>
              <a:rPr lang="en-US" sz="2100" dirty="0"/>
              <a:t>What’s one thing you longing for--for yourself? For your family?  </a:t>
            </a:r>
          </a:p>
          <a:p>
            <a:pPr fontAlgn="base"/>
            <a:r>
              <a:rPr lang="en-US" sz="2100" dirty="0"/>
              <a:t>(For the community) What changes in our community are you looking for?</a:t>
            </a:r>
          </a:p>
          <a:p>
            <a:pPr fontAlgn="base"/>
            <a:r>
              <a:rPr lang="en-US" sz="2100" dirty="0"/>
              <a:t>How is God moving in your life (or in this community)?</a:t>
            </a:r>
          </a:p>
          <a:p>
            <a:pPr fontAlgn="base"/>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rmAutofit/>
          </a:bodyPr>
          <a:lstStyle/>
          <a:p>
            <a:pPr marL="0" lvl="0" indent="0" algn="l" rtl="0">
              <a:lnSpc>
                <a:spcPct val="70000"/>
              </a:lnSpc>
              <a:spcBef>
                <a:spcPts val="0"/>
              </a:spcBef>
              <a:spcAft>
                <a:spcPts val="0"/>
              </a:spcAft>
              <a:buSzPts val="4800"/>
              <a:buNone/>
            </a:pPr>
            <a:r>
              <a:rPr lang="en-US" dirty="0"/>
              <a:t>THREE SPACES FOR Your</a:t>
            </a:r>
            <a:br>
              <a:rPr lang="en-US" dirty="0"/>
            </a:br>
            <a:r>
              <a:rPr lang="en-US" dirty="0"/>
              <a:t>THRIVING CONGREGATION </a:t>
            </a:r>
            <a:br>
              <a:rPr lang="en-US" dirty="0"/>
            </a:br>
            <a:r>
              <a:rPr lang="en-US" dirty="0"/>
              <a:t>LISTENING</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F5A6-60BB-384D-96F2-0E9F5F957BA2}"/>
              </a:ext>
            </a:extLst>
          </p:cNvPr>
          <p:cNvSpPr>
            <a:spLocks noGrp="1"/>
          </p:cNvSpPr>
          <p:nvPr>
            <p:ph type="title"/>
          </p:nvPr>
        </p:nvSpPr>
        <p:spPr>
          <a:xfrm>
            <a:off x="311700" y="391008"/>
            <a:ext cx="7826460" cy="755700"/>
          </a:xfrm>
        </p:spPr>
        <p:txBody>
          <a:bodyPr>
            <a:normAutofit/>
          </a:bodyPr>
          <a:lstStyle/>
          <a:p>
            <a:r>
              <a:rPr lang="en-US" sz="4400" dirty="0"/>
              <a:t>    Online</a:t>
            </a:r>
          </a:p>
        </p:txBody>
      </p:sp>
      <p:sp>
        <p:nvSpPr>
          <p:cNvPr id="3" name="Text Placeholder 2">
            <a:extLst>
              <a:ext uri="{FF2B5EF4-FFF2-40B4-BE49-F238E27FC236}">
                <a16:creationId xmlns:a16="http://schemas.microsoft.com/office/drawing/2014/main" id="{29248A23-E3B6-3340-99B2-7C96C2A46CEA}"/>
              </a:ext>
            </a:extLst>
          </p:cNvPr>
          <p:cNvSpPr>
            <a:spLocks noGrp="1"/>
          </p:cNvSpPr>
          <p:nvPr>
            <p:ph type="body" idx="1"/>
          </p:nvPr>
        </p:nvSpPr>
        <p:spPr>
          <a:xfrm>
            <a:off x="311700" y="1389600"/>
            <a:ext cx="8420820" cy="3179400"/>
          </a:xfrm>
        </p:spPr>
        <p:txBody>
          <a:bodyPr>
            <a:normAutofit fontScale="77500" lnSpcReduction="20000"/>
          </a:bodyPr>
          <a:lstStyle/>
          <a:p>
            <a:r>
              <a:rPr lang="en-US" sz="2800" dirty="0"/>
              <a:t>Ask 5-10 people from your church to use the questions to ask their friends/followers about their longings and losses on their social media accounts. </a:t>
            </a:r>
          </a:p>
          <a:p>
            <a:r>
              <a:rPr lang="en-US" sz="2800" dirty="0"/>
              <a:t>(In this process, you will find out what people at your church use what forms SM!).  </a:t>
            </a:r>
          </a:p>
          <a:p>
            <a:r>
              <a:rPr lang="en-US" sz="2800" dirty="0"/>
              <a:t>Ask your people who have volunteered to do this to return the responses (comments) they received after a week without names attached.  </a:t>
            </a:r>
          </a:p>
          <a:p>
            <a:pPr marL="152400" indent="0">
              <a:buNone/>
            </a:pPr>
            <a:br>
              <a:rPr lang="en-US" dirty="0"/>
            </a:br>
            <a:br>
              <a:rPr lang="en-US" dirty="0"/>
            </a:br>
            <a:endParaRPr lang="en-US" dirty="0"/>
          </a:p>
        </p:txBody>
      </p:sp>
    </p:spTree>
    <p:extLst>
      <p:ext uri="{BB962C8B-B14F-4D97-AF65-F5344CB8AC3E}">
        <p14:creationId xmlns:p14="http://schemas.microsoft.com/office/powerpoint/2010/main" val="127571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F955-40F1-3A48-A34E-C3DC4D6D125A}"/>
              </a:ext>
            </a:extLst>
          </p:cNvPr>
          <p:cNvSpPr>
            <a:spLocks noGrp="1"/>
          </p:cNvSpPr>
          <p:nvPr>
            <p:ph type="title"/>
          </p:nvPr>
        </p:nvSpPr>
        <p:spPr>
          <a:xfrm>
            <a:off x="311700" y="555600"/>
            <a:ext cx="4424892" cy="755700"/>
          </a:xfrm>
        </p:spPr>
        <p:txBody>
          <a:bodyPr>
            <a:normAutofit/>
          </a:bodyPr>
          <a:lstStyle/>
          <a:p>
            <a:r>
              <a:rPr lang="en-US" sz="4000" dirty="0"/>
              <a:t>  IN WORSHIP</a:t>
            </a:r>
          </a:p>
        </p:txBody>
      </p:sp>
      <p:sp>
        <p:nvSpPr>
          <p:cNvPr id="3" name="Text Placeholder 2">
            <a:extLst>
              <a:ext uri="{FF2B5EF4-FFF2-40B4-BE49-F238E27FC236}">
                <a16:creationId xmlns:a16="http://schemas.microsoft.com/office/drawing/2014/main" id="{1DE698D5-ECF5-4941-960F-35E922583D6C}"/>
              </a:ext>
            </a:extLst>
          </p:cNvPr>
          <p:cNvSpPr>
            <a:spLocks noGrp="1"/>
          </p:cNvSpPr>
          <p:nvPr>
            <p:ph type="body" idx="1"/>
          </p:nvPr>
        </p:nvSpPr>
        <p:spPr>
          <a:xfrm>
            <a:off x="311700" y="1389600"/>
            <a:ext cx="6582876" cy="3179400"/>
          </a:xfrm>
        </p:spPr>
        <p:txBody>
          <a:bodyPr>
            <a:noAutofit/>
          </a:bodyPr>
          <a:lstStyle/>
          <a:p>
            <a:pPr marL="152400" indent="0">
              <a:buNone/>
            </a:pPr>
            <a:r>
              <a:rPr lang="en-US" sz="2400" dirty="0"/>
              <a:t>When your people are gathering in person for worship again, create some time for distanced pods or groups of 4 and ask people at your church 2-3 of these same </a:t>
            </a:r>
            <a:r>
              <a:rPr lang="en-US" sz="2400" i="1" dirty="0"/>
              <a:t>“longing and losses” </a:t>
            </a:r>
            <a:r>
              <a:rPr lang="en-US" sz="2400" dirty="0"/>
              <a:t>questions.  </a:t>
            </a:r>
          </a:p>
          <a:p>
            <a:pPr marL="152400" indent="0">
              <a:buNone/>
            </a:pPr>
            <a:r>
              <a:rPr lang="en-US" sz="2400" dirty="0"/>
              <a:t>Be sure to have a recorder in each group who writes down peoples’ responses.  </a:t>
            </a:r>
            <a:r>
              <a:rPr lang="en-US" sz="2400" b="1" dirty="0"/>
              <a:t> </a:t>
            </a:r>
            <a:endParaRPr lang="en-US" sz="2400" dirty="0"/>
          </a:p>
        </p:txBody>
      </p:sp>
    </p:spTree>
    <p:extLst>
      <p:ext uri="{BB962C8B-B14F-4D97-AF65-F5344CB8AC3E}">
        <p14:creationId xmlns:p14="http://schemas.microsoft.com/office/powerpoint/2010/main" val="17992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3CA0-47E0-9F4C-BC01-0DACAC4FF262}"/>
              </a:ext>
            </a:extLst>
          </p:cNvPr>
          <p:cNvSpPr>
            <a:spLocks noGrp="1"/>
          </p:cNvSpPr>
          <p:nvPr>
            <p:ph type="title"/>
          </p:nvPr>
        </p:nvSpPr>
        <p:spPr>
          <a:xfrm>
            <a:off x="311700" y="555600"/>
            <a:ext cx="8311092" cy="755700"/>
          </a:xfrm>
        </p:spPr>
        <p:txBody>
          <a:bodyPr>
            <a:normAutofit/>
          </a:bodyPr>
          <a:lstStyle/>
          <a:p>
            <a:r>
              <a:rPr lang="en-US" sz="4400" dirty="0"/>
              <a:t>In THE COMMUNITY—Choose ONE</a:t>
            </a:r>
          </a:p>
        </p:txBody>
      </p:sp>
      <p:sp>
        <p:nvSpPr>
          <p:cNvPr id="3" name="Text Placeholder 2">
            <a:extLst>
              <a:ext uri="{FF2B5EF4-FFF2-40B4-BE49-F238E27FC236}">
                <a16:creationId xmlns:a16="http://schemas.microsoft.com/office/drawing/2014/main" id="{9ADF00FF-BA85-AB44-B254-3E0FD9C4EBD6}"/>
              </a:ext>
            </a:extLst>
          </p:cNvPr>
          <p:cNvSpPr>
            <a:spLocks noGrp="1"/>
          </p:cNvSpPr>
          <p:nvPr>
            <p:ph type="body" idx="1"/>
          </p:nvPr>
        </p:nvSpPr>
        <p:spPr>
          <a:xfrm>
            <a:off x="311700" y="1389600"/>
            <a:ext cx="8311092" cy="3179400"/>
          </a:xfrm>
        </p:spPr>
        <p:txBody>
          <a:bodyPr>
            <a:normAutofit fontScale="92500" lnSpcReduction="10000"/>
          </a:bodyPr>
          <a:lstStyle/>
          <a:p>
            <a:r>
              <a:rPr lang="en-US" sz="1600" b="1" dirty="0"/>
              <a:t> Invite 5 people who live in the neighborhood around the church and hold a zoom conversation with them and ask them 2-3 questions about their </a:t>
            </a:r>
            <a:r>
              <a:rPr lang="en-US" sz="1600" b="1" i="1" dirty="0"/>
              <a:t>longings and losses.  </a:t>
            </a:r>
            <a:r>
              <a:rPr lang="en-US" sz="1600" b="1" dirty="0"/>
              <a:t>Make sure someone is writing down their answers. </a:t>
            </a:r>
          </a:p>
          <a:p>
            <a:pPr marL="152400" indent="0">
              <a:buNone/>
            </a:pPr>
            <a:r>
              <a:rPr lang="en-US" sz="1600" b="1" dirty="0"/>
              <a:t>  </a:t>
            </a:r>
            <a:endParaRPr lang="en-US" sz="1600" dirty="0"/>
          </a:p>
          <a:p>
            <a:pPr fontAlgn="base"/>
            <a:r>
              <a:rPr lang="en-US" sz="1600" b="1" dirty="0"/>
              <a:t> Connect with 3-5 community or grassroots leaders in our community.  Offer to buy them lunch.  Ask them the </a:t>
            </a:r>
            <a:r>
              <a:rPr lang="en-US" sz="1600" b="1" i="1" dirty="0"/>
              <a:t>longing/losses </a:t>
            </a:r>
            <a:r>
              <a:rPr lang="en-US" sz="1600" b="1" dirty="0"/>
              <a:t>questions about your community.  Make sure someone is writing down their answers. </a:t>
            </a:r>
          </a:p>
          <a:p>
            <a:pPr marL="152400" indent="0" fontAlgn="base">
              <a:buNone/>
            </a:pPr>
            <a:endParaRPr lang="en-US" sz="1600" b="1" dirty="0"/>
          </a:p>
          <a:p>
            <a:pPr fontAlgn="base"/>
            <a:r>
              <a:rPr lang="en-US" sz="1600" b="1" dirty="0"/>
              <a:t> Ask 3-5 people from your church to invite their neighbors to a zoom lunch.  Give them grub hub coupons to hand to their guests ahead of time.  Ask them 2-3 of the </a:t>
            </a:r>
            <a:r>
              <a:rPr lang="en-US" sz="1600" b="1" i="1" dirty="0"/>
              <a:t>longing/losses </a:t>
            </a:r>
            <a:r>
              <a:rPr lang="en-US" sz="1600" b="1" dirty="0"/>
              <a:t>questions.  Make sure that someone is writing down their answers.  </a:t>
            </a:r>
          </a:p>
          <a:p>
            <a:endParaRPr lang="en-US" dirty="0"/>
          </a:p>
        </p:txBody>
      </p:sp>
    </p:spTree>
    <p:extLst>
      <p:ext uri="{BB962C8B-B14F-4D97-AF65-F5344CB8AC3E}">
        <p14:creationId xmlns:p14="http://schemas.microsoft.com/office/powerpoint/2010/main" val="225956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C5CE-9222-2F42-809E-5345C3BD433B}"/>
              </a:ext>
            </a:extLst>
          </p:cNvPr>
          <p:cNvSpPr>
            <a:spLocks noGrp="1"/>
          </p:cNvSpPr>
          <p:nvPr>
            <p:ph type="title"/>
          </p:nvPr>
        </p:nvSpPr>
        <p:spPr/>
        <p:txBody>
          <a:bodyPr>
            <a:normAutofit fontScale="90000"/>
          </a:bodyPr>
          <a:lstStyle/>
          <a:p>
            <a:br>
              <a:rPr lang="en-US" b="1" dirty="0"/>
            </a:br>
            <a:br>
              <a:rPr lang="en-US" sz="3600" b="1" dirty="0"/>
            </a:br>
            <a:br>
              <a:rPr lang="en-US" sz="3600" b="1" dirty="0"/>
            </a:br>
            <a:r>
              <a:rPr lang="en-US" sz="3600" b="1" dirty="0"/>
              <a:t>When you have finished, give the responses to your coach, keeping the THREE “spaces” separate.  </a:t>
            </a:r>
            <a:br>
              <a:rPr lang="en-US" sz="3600" b="1" dirty="0"/>
            </a:br>
            <a:br>
              <a:rPr lang="en-US" sz="3600" b="1" dirty="0"/>
            </a:br>
            <a:r>
              <a:rPr lang="en-US" sz="3600" b="1" dirty="0"/>
              <a:t>Vibrant Faith will do the “theme analysis” for your church.  </a:t>
            </a:r>
            <a:br>
              <a:rPr lang="en-US" sz="3600" b="1" dirty="0"/>
            </a:br>
            <a:br>
              <a:rPr lang="en-US" sz="3600" b="1" dirty="0"/>
            </a:br>
            <a:br>
              <a:rPr lang="en-US" sz="3600" b="1" dirty="0"/>
            </a:br>
            <a:r>
              <a:rPr lang="en-US" sz="3600" b="1" dirty="0"/>
              <a:t>You’ll use the results of your listening to begin the process of innovating with Christian practices.  </a:t>
            </a:r>
            <a:br>
              <a:rPr lang="en-US" dirty="0"/>
            </a:br>
            <a:br>
              <a:rPr lang="en-US" dirty="0"/>
            </a:br>
            <a:br>
              <a:rPr lang="en-US" dirty="0"/>
            </a:br>
            <a:endParaRPr lang="en-US" dirty="0"/>
          </a:p>
        </p:txBody>
      </p:sp>
    </p:spTree>
    <p:extLst>
      <p:ext uri="{BB962C8B-B14F-4D97-AF65-F5344CB8AC3E}">
        <p14:creationId xmlns:p14="http://schemas.microsoft.com/office/powerpoint/2010/main" val="27412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title"/>
          </p:nvPr>
        </p:nvSpPr>
        <p:spPr>
          <a:xfrm>
            <a:off x="645900" y="833658"/>
            <a:ext cx="7852200" cy="2028414"/>
          </a:xfrm>
          <a:prstGeom prst="rect">
            <a:avLst/>
          </a:prstGeom>
          <a:noFill/>
          <a:ln>
            <a:noFill/>
          </a:ln>
        </p:spPr>
        <p:txBody>
          <a:bodyPr spcFirstLastPara="1" wrap="square" lIns="91425" tIns="91425" rIns="91425" bIns="91425" anchor="ctr" anchorCtr="0">
            <a:normAutofit/>
          </a:bodyPr>
          <a:lstStyle/>
          <a:p>
            <a:pPr marL="0" lvl="0" indent="0" algn="ctr" rtl="0">
              <a:lnSpc>
                <a:spcPct val="70000"/>
              </a:lnSpc>
              <a:spcBef>
                <a:spcPts val="0"/>
              </a:spcBef>
              <a:spcAft>
                <a:spcPts val="0"/>
              </a:spcAft>
              <a:buSzPts val="3600"/>
              <a:buNone/>
            </a:pPr>
            <a:r>
              <a:rPr lang="en-US" dirty="0"/>
              <a:t>The Vibrant Faith THRIVING CONGREGATIONS are Getting Ready to Innovate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593D-03AB-C949-9122-055E3ACC873E}"/>
              </a:ext>
            </a:extLst>
          </p:cNvPr>
          <p:cNvSpPr>
            <a:spLocks noGrp="1"/>
          </p:cNvSpPr>
          <p:nvPr>
            <p:ph type="title"/>
          </p:nvPr>
        </p:nvSpPr>
        <p:spPr/>
        <p:txBody>
          <a:bodyPr/>
          <a:lstStyle/>
          <a:p>
            <a:r>
              <a:rPr lang="en-US" dirty="0"/>
              <a:t>AND We’re going to Get Ready by </a:t>
            </a:r>
            <a:r>
              <a:rPr lang="en-US" sz="4400" b="1" dirty="0"/>
              <a:t>Listening!  </a:t>
            </a:r>
          </a:p>
        </p:txBody>
      </p:sp>
    </p:spTree>
    <p:extLst>
      <p:ext uri="{BB962C8B-B14F-4D97-AF65-F5344CB8AC3E}">
        <p14:creationId xmlns:p14="http://schemas.microsoft.com/office/powerpoint/2010/main" val="342710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70000"/>
              </a:lnSpc>
              <a:spcBef>
                <a:spcPts val="0"/>
              </a:spcBef>
              <a:spcAft>
                <a:spcPts val="0"/>
              </a:spcAft>
              <a:buSzPts val="3000"/>
              <a:buNone/>
            </a:pPr>
            <a:r>
              <a:rPr lang="en-US" dirty="0"/>
              <a:t>OFTEN CHURCHES and other organizations Innovate like this:</a:t>
            </a:r>
            <a:endParaRPr dirty="0"/>
          </a:p>
        </p:txBody>
      </p:sp>
      <p:sp>
        <p:nvSpPr>
          <p:cNvPr id="81" name="Google Shape;81;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114300" indent="0" algn="ctr">
              <a:buNone/>
            </a:pPr>
            <a:r>
              <a:rPr lang="en-US" sz="2800" b="1" u="sng" dirty="0">
                <a:hlinkClick r:id="rId3"/>
              </a:rPr>
              <a:t>“Well, it seems great to me”</a:t>
            </a:r>
            <a:endParaRPr lang="en-US" sz="2800" b="1" u="sng" dirty="0"/>
          </a:p>
          <a:p>
            <a:endParaRPr lang="en-US" b="1" u="sng" dirty="0"/>
          </a:p>
          <a:p>
            <a:endParaRPr lang="en-US" b="1" u="sng" dirty="0"/>
          </a:p>
          <a:p>
            <a:endParaRPr lang="en-US" b="1" dirty="0"/>
          </a:p>
          <a:p>
            <a:pPr marL="114300" indent="0">
              <a:buNone/>
            </a:pPr>
            <a:r>
              <a:rPr lang="en-US" b="1" dirty="0"/>
              <a:t>Of course it does, you made it.</a:t>
            </a:r>
            <a:endParaRPr lang="en-US" dirty="0"/>
          </a:p>
          <a:p>
            <a:pPr fontAlgn="base"/>
            <a:endParaRPr lang="en-US" b="1" dirty="0"/>
          </a:p>
          <a:p>
            <a:pPr fontAlgn="base"/>
            <a:endParaRPr lang="en-US" b="1" dirty="0"/>
          </a:p>
          <a:p>
            <a:pPr marL="114300" indent="0" fontAlgn="base">
              <a:buNone/>
            </a:pPr>
            <a:r>
              <a:rPr lang="en-US" b="1" dirty="0"/>
              <a:t>If you shipped it to the world (or even showed it to a colleague) it might be because you liked it. You made it for yourself.</a:t>
            </a:r>
          </a:p>
          <a:p>
            <a:pPr marL="0" lvl="0" indent="0" algn="l" rtl="0">
              <a:lnSpc>
                <a:spcPct val="115000"/>
              </a:lnSpc>
              <a:spcBef>
                <a:spcPts val="0"/>
              </a:spcBef>
              <a:spcAft>
                <a:spcPts val="1200"/>
              </a:spcAft>
              <a:buSzPts val="1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9B8E-19B6-004C-B06A-31534A32722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250FECE-3F1E-7742-B3B6-8FC48CF3895C}"/>
              </a:ext>
            </a:extLst>
          </p:cNvPr>
          <p:cNvSpPr>
            <a:spLocks noGrp="1"/>
          </p:cNvSpPr>
          <p:nvPr>
            <p:ph type="body" idx="1"/>
          </p:nvPr>
        </p:nvSpPr>
        <p:spPr/>
        <p:txBody>
          <a:bodyPr>
            <a:normAutofit fontScale="55000" lnSpcReduction="20000"/>
          </a:bodyPr>
          <a:lstStyle/>
          <a:p>
            <a:pPr marL="114300" indent="0">
              <a:buNone/>
            </a:pPr>
            <a:r>
              <a:rPr lang="en-US" sz="3200" dirty="0"/>
              <a:t>But if your music, your graphic design, your website–whatever your work is–isn’t resonating with the market, it might be because you forgot to make it for them.</a:t>
            </a:r>
          </a:p>
          <a:p>
            <a:endParaRPr lang="en-US" sz="3200" dirty="0"/>
          </a:p>
          <a:p>
            <a:r>
              <a:rPr lang="en-US" sz="3200" dirty="0"/>
              <a:t>Empathy is at the heart of design.</a:t>
            </a:r>
          </a:p>
          <a:p>
            <a:endParaRPr lang="en-US" sz="3200" dirty="0"/>
          </a:p>
          <a:p>
            <a:r>
              <a:rPr lang="en-US" sz="3200" dirty="0"/>
              <a:t>What do people in this group think looks great? What do they need?   </a:t>
            </a:r>
          </a:p>
          <a:p>
            <a:pPr marL="114300" indent="0">
              <a:buNone/>
            </a:pPr>
            <a:r>
              <a:rPr lang="en-US" sz="2800" dirty="0"/>
              <a:t>          </a:t>
            </a:r>
          </a:p>
          <a:p>
            <a:endParaRPr lang="en-US" sz="2800" dirty="0"/>
          </a:p>
          <a:p>
            <a:pPr marL="114300" indent="0">
              <a:buNone/>
            </a:pPr>
            <a:endParaRPr lang="en-US" sz="3600" dirty="0"/>
          </a:p>
          <a:p>
            <a:pPr marL="114300" indent="0">
              <a:buNone/>
            </a:pPr>
            <a:r>
              <a:rPr lang="en-US" sz="3600" dirty="0"/>
              <a:t>Make that. 				…Seth Godin</a:t>
            </a:r>
          </a:p>
          <a:p>
            <a:endParaRPr lang="en-US" dirty="0"/>
          </a:p>
        </p:txBody>
      </p:sp>
    </p:spTree>
    <p:extLst>
      <p:ext uri="{BB962C8B-B14F-4D97-AF65-F5344CB8AC3E}">
        <p14:creationId xmlns:p14="http://schemas.microsoft.com/office/powerpoint/2010/main" val="243612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0082-1CB5-C44C-8EE6-1397D5DF09BE}"/>
              </a:ext>
            </a:extLst>
          </p:cNvPr>
          <p:cNvSpPr>
            <a:spLocks noGrp="1"/>
          </p:cNvSpPr>
          <p:nvPr>
            <p:ph type="title"/>
          </p:nvPr>
        </p:nvSpPr>
        <p:spPr/>
        <p:txBody>
          <a:bodyPr/>
          <a:lstStyle/>
          <a:p>
            <a:pPr algn="r"/>
            <a:r>
              <a:rPr lang="en-US" dirty="0"/>
              <a:t>Before Jesus Healed</a:t>
            </a:r>
            <a:br>
              <a:rPr lang="en-US" dirty="0"/>
            </a:br>
            <a:br>
              <a:rPr lang="en-US" dirty="0"/>
            </a:br>
            <a:r>
              <a:rPr lang="en-US" dirty="0"/>
              <a:t>He Listened</a:t>
            </a:r>
          </a:p>
        </p:txBody>
      </p:sp>
    </p:spTree>
    <p:extLst>
      <p:ext uri="{BB962C8B-B14F-4D97-AF65-F5344CB8AC3E}">
        <p14:creationId xmlns:p14="http://schemas.microsoft.com/office/powerpoint/2010/main" val="86434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311700" y="445024"/>
            <a:ext cx="8520600" cy="3038839"/>
          </a:xfrm>
          <a:prstGeom prst="rect">
            <a:avLst/>
          </a:prstGeom>
          <a:noFill/>
          <a:ln>
            <a:noFill/>
          </a:ln>
        </p:spPr>
        <p:txBody>
          <a:bodyPr spcFirstLastPara="1" wrap="square" lIns="91425" tIns="91425" rIns="91425" bIns="91425" anchor="t" anchorCtr="0">
            <a:normAutofit fontScale="90000"/>
          </a:bodyPr>
          <a:lstStyle/>
          <a:p>
            <a:pPr algn="ctr" fontAlgn="base"/>
            <a:br>
              <a:rPr lang="en-US" b="1" dirty="0"/>
            </a:br>
            <a:br>
              <a:rPr lang="en-US" b="1" dirty="0"/>
            </a:br>
            <a:br>
              <a:rPr lang="en-US" sz="4400" b="1" dirty="0"/>
            </a:br>
            <a:r>
              <a:rPr lang="en-US" sz="4400" b="1" dirty="0"/>
              <a:t>To the woman at the well</a:t>
            </a:r>
            <a:br>
              <a:rPr lang="en-US" sz="4400" dirty="0"/>
            </a:br>
            <a:r>
              <a:rPr lang="en-US" sz="4400" b="1" dirty="0"/>
              <a:t>To blind </a:t>
            </a:r>
            <a:r>
              <a:rPr lang="en-US" sz="4400" b="1" dirty="0" err="1"/>
              <a:t>Bartemaus</a:t>
            </a:r>
            <a:br>
              <a:rPr lang="en-US" sz="4400" dirty="0"/>
            </a:br>
            <a:r>
              <a:rPr lang="en-US" sz="4400" b="1" dirty="0"/>
              <a:t>To the man born blind</a:t>
            </a:r>
            <a:br>
              <a:rPr lang="en-US" sz="4400" dirty="0"/>
            </a:br>
            <a:r>
              <a:rPr lang="en-US" sz="4400" b="1" dirty="0"/>
              <a:t>To </a:t>
            </a:r>
            <a:r>
              <a:rPr lang="en-US" sz="4400" b="1" dirty="0" err="1"/>
              <a:t>Zaccheus</a:t>
            </a:r>
            <a:br>
              <a:rPr lang="en-US" dirty="0"/>
            </a:br>
            <a:br>
              <a:rPr lang="en-US" dirty="0"/>
            </a:br>
            <a:br>
              <a:rPr lang="en-US"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rmAutofit/>
          </a:bodyPr>
          <a:lstStyle/>
          <a:p>
            <a:pPr marL="0" lvl="0" indent="0" algn="l" rtl="0">
              <a:lnSpc>
                <a:spcPct val="70000"/>
              </a:lnSpc>
              <a:spcBef>
                <a:spcPts val="0"/>
              </a:spcBef>
              <a:spcAft>
                <a:spcPts val="0"/>
              </a:spcAft>
              <a:buSzPts val="4800"/>
              <a:buNone/>
            </a:pPr>
            <a:r>
              <a:rPr lang="en-US" dirty="0"/>
              <a:t>WHY LISTEN?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title"/>
          </p:nvPr>
        </p:nvSpPr>
        <p:spPr>
          <a:xfrm>
            <a:off x="311700" y="555600"/>
            <a:ext cx="7259532" cy="755700"/>
          </a:xfrm>
          <a:prstGeom prst="rect">
            <a:avLst/>
          </a:prstGeom>
          <a:noFill/>
          <a:ln>
            <a:noFill/>
          </a:ln>
        </p:spPr>
        <p:txBody>
          <a:bodyPr spcFirstLastPara="1" wrap="square" lIns="91425" tIns="91425" rIns="91425" bIns="91425" anchor="b" anchorCtr="0">
            <a:noAutofit/>
          </a:bodyPr>
          <a:lstStyle/>
          <a:p>
            <a:pPr marL="0" lvl="0" indent="0" algn="l" rtl="0">
              <a:lnSpc>
                <a:spcPct val="70000"/>
              </a:lnSpc>
              <a:spcBef>
                <a:spcPts val="0"/>
              </a:spcBef>
              <a:spcAft>
                <a:spcPts val="0"/>
              </a:spcAft>
              <a:buSzPts val="2400"/>
              <a:buNone/>
            </a:pPr>
            <a:r>
              <a:rPr lang="en-US" sz="4000" dirty="0"/>
              <a:t>Because </a:t>
            </a:r>
            <a:r>
              <a:rPr lang="en-US" sz="4000" b="1" dirty="0"/>
              <a:t>WE Need to be transformed</a:t>
            </a:r>
            <a:endParaRPr sz="4000" b="1" dirty="0"/>
          </a:p>
        </p:txBody>
      </p:sp>
      <p:sp>
        <p:nvSpPr>
          <p:cNvPr id="99" name="Google Shape;99;p6"/>
          <p:cNvSpPr txBox="1">
            <a:spLocks noGrp="1"/>
          </p:cNvSpPr>
          <p:nvPr>
            <p:ph type="body" idx="1"/>
          </p:nvPr>
        </p:nvSpPr>
        <p:spPr>
          <a:xfrm>
            <a:off x="392802" y="1311300"/>
            <a:ext cx="7379598" cy="3179400"/>
          </a:xfrm>
          <a:prstGeom prst="rect">
            <a:avLst/>
          </a:prstGeom>
          <a:noFill/>
          <a:ln>
            <a:noFill/>
          </a:ln>
        </p:spPr>
        <p:txBody>
          <a:bodyPr spcFirstLastPara="1" wrap="square" lIns="91425" tIns="91425" rIns="91425" bIns="91425" anchor="t" anchorCtr="0">
            <a:normAutofit/>
          </a:bodyPr>
          <a:lstStyle/>
          <a:p>
            <a:pPr marL="152400" indent="0" fontAlgn="base">
              <a:buNone/>
            </a:pPr>
            <a:r>
              <a:rPr lang="en-US" b="1" dirty="0"/>
              <a:t> </a:t>
            </a:r>
          </a:p>
          <a:p>
            <a:pPr marL="152400" indent="0">
              <a:buNone/>
            </a:pPr>
            <a:r>
              <a:rPr lang="en-US" b="1" dirty="0"/>
              <a:t>From The Innovative Church by Scott </a:t>
            </a:r>
            <a:r>
              <a:rPr lang="en-US" b="1" dirty="0" err="1"/>
              <a:t>Curmode</a:t>
            </a:r>
            <a:r>
              <a:rPr lang="en-US" b="1" dirty="0"/>
              <a:t>.  (Baker House, 2020)</a:t>
            </a:r>
            <a:endParaRPr lang="en-US" dirty="0"/>
          </a:p>
          <a:p>
            <a:pPr fontAlgn="base"/>
            <a:endParaRPr lang="en-US" dirty="0"/>
          </a:p>
          <a:p>
            <a:pPr fontAlgn="base"/>
            <a:endParaRPr lang="en-US" dirty="0"/>
          </a:p>
          <a:p>
            <a:pPr marL="152400" indent="0" fontAlgn="base">
              <a:buNone/>
            </a:pPr>
            <a:r>
              <a:rPr lang="en-US" sz="2400" dirty="0"/>
              <a:t>Before we can invite people into the gospel story, we need to understand their story, what matters to them, what defines them.</a:t>
            </a:r>
          </a:p>
          <a:p>
            <a:pPr marL="152400" indent="0" fontAlgn="base">
              <a:buNone/>
            </a:pPr>
            <a:endParaRPr lang="en-US" sz="1800" dirty="0"/>
          </a:p>
          <a:p>
            <a:pPr marL="0" lvl="0" indent="0" algn="l" rtl="0">
              <a:lnSpc>
                <a:spcPct val="115000"/>
              </a:lnSpc>
              <a:spcBef>
                <a:spcPts val="0"/>
              </a:spcBef>
              <a:spcAft>
                <a:spcPts val="1200"/>
              </a:spcAft>
              <a:buSzPts val="1200"/>
              <a:buNone/>
            </a:pPr>
            <a:endParaRPr dirty="0"/>
          </a:p>
        </p:txBody>
      </p:sp>
    </p:spTree>
  </p:cSld>
  <p:clrMapOvr>
    <a:masterClrMapping/>
  </p:clrMapOvr>
</p:sld>
</file>

<file path=ppt/theme/theme1.xml><?xml version="1.0" encoding="utf-8"?>
<a:theme xmlns:a="http://schemas.openxmlformats.org/drawingml/2006/main" name="Thriving Congregations">
  <a:themeElements>
    <a:clrScheme name="Slate">
      <a:dk1>
        <a:srgbClr val="FFFFFF"/>
      </a:dk1>
      <a:lt1>
        <a:srgbClr val="3D3D3D"/>
      </a:lt1>
      <a:dk2>
        <a:srgbClr val="9E9E9E"/>
      </a:dk2>
      <a:lt2>
        <a:srgbClr val="E0E0E0"/>
      </a:lt2>
      <a:accent1>
        <a:srgbClr val="3D3D3D"/>
      </a:accent1>
      <a:accent2>
        <a:srgbClr val="3B8FAD"/>
      </a:accent2>
      <a:accent3>
        <a:srgbClr val="CACACA"/>
      </a:accent3>
      <a:accent4>
        <a:srgbClr val="E68825"/>
      </a:accent4>
      <a:accent5>
        <a:srgbClr val="FFCC00"/>
      </a:accent5>
      <a:accent6>
        <a:srgbClr val="F5F5F5"/>
      </a:accent6>
      <a:hlink>
        <a:srgbClr val="FFCC00"/>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835</Words>
  <Application>Microsoft Macintosh PowerPoint</Application>
  <PresentationFormat>On-screen Show (16:9)</PresentationFormat>
  <Paragraphs>70</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Oswald</vt:lpstr>
      <vt:lpstr>Bebas Neue</vt:lpstr>
      <vt:lpstr>Arial</vt:lpstr>
      <vt:lpstr>Open Sans</vt:lpstr>
      <vt:lpstr>Average</vt:lpstr>
      <vt:lpstr>Thriving Congregations</vt:lpstr>
      <vt:lpstr>Thriving  Congregations</vt:lpstr>
      <vt:lpstr>The Vibrant Faith THRIVING CONGREGATIONS are Getting Ready to Innovate</vt:lpstr>
      <vt:lpstr>AND We’re going to Get Ready by Listening!  </vt:lpstr>
      <vt:lpstr>OFTEN CHURCHES and other organizations Innovate like this:</vt:lpstr>
      <vt:lpstr>PowerPoint Presentation</vt:lpstr>
      <vt:lpstr>Before Jesus Healed  He Listened</vt:lpstr>
      <vt:lpstr>   To the woman at the well To blind Bartemaus To the man born blind To Zaccheus   </vt:lpstr>
      <vt:lpstr>WHY LISTEN?</vt:lpstr>
      <vt:lpstr>Because WE Need to be transformed</vt:lpstr>
      <vt:lpstr>PowerPoint Presentation</vt:lpstr>
      <vt:lpstr>Longing and Losses Questions</vt:lpstr>
      <vt:lpstr>THREE SPACES FOR Your THRIVING CONGREGATION  LISTENING</vt:lpstr>
      <vt:lpstr>    Online</vt:lpstr>
      <vt:lpstr>  IN WORSHIP</vt:lpstr>
      <vt:lpstr>In THE COMMUNITY—Choose ONE</vt:lpstr>
      <vt:lpstr>   When you have finished, give the responses to your coach, keeping the THREE “spaces” separate.    Vibrant Faith will do the “theme analysis” for your church.     You’ll use the results of your listening to begin the process of innovating with Christian practices.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Congregations</dc:title>
  <cp:lastModifiedBy>Nancy Going</cp:lastModifiedBy>
  <cp:revision>10</cp:revision>
  <dcterms:modified xsi:type="dcterms:W3CDTF">2021-04-20T17:11:00Z</dcterms:modified>
</cp:coreProperties>
</file>